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8"/>
  </p:notesMasterIdLst>
  <p:sldIdLst>
    <p:sldId id="256" r:id="rId2"/>
    <p:sldId id="258" r:id="rId3"/>
    <p:sldId id="259" r:id="rId4"/>
    <p:sldId id="260" r:id="rId5"/>
    <p:sldId id="263" r:id="rId6"/>
    <p:sldId id="264" r:id="rId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2040" y="-1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6715259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www.admissions.uga.edu/document/teacher-recommendation.pdf" TargetMode="Externa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hyperlink" Target="http://www.nacacnet.org/events/2012/session-archives/Documents/2008%20Documents/C306.pdf" TargetMode="External"/><Relationship Id="rId12" Type="http://schemas.openxmlformats.org/officeDocument/2006/relationships/hyperlink" Target="http://www.collegeessayadvisors.com/portfolio-items/the-state-of-admissions-in-2013/"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ocs.google.com/a/rutgersprep.org/document/d/1EtJTFivkKfxLDS3XzImYadAQIKX9Xy4hcKg6oAyXss8/edit?hl=en_US&amp;ndplr=1&amp;pli=1" TargetMode="External"/><Relationship Id="rId4" Type="http://schemas.openxmlformats.org/officeDocument/2006/relationships/hyperlink" Target="http://chronicle.com/blogs/profhacker/reader-response-roundup-5-principles-for-writing-effective-letters-of-recommendation-for-grad-school-applicants/29621" TargetMode="External"/><Relationship Id="rId5" Type="http://schemas.openxmlformats.org/officeDocument/2006/relationships/hyperlink" Target="http://georgehwilliams.pbworks.com/w/page/14266825/Letters%20of%20recommendation" TargetMode="External"/><Relationship Id="rId6" Type="http://schemas.openxmlformats.org/officeDocument/2006/relationships/hyperlink" Target="http://chronicle.com/article/How-to-Write-a-Good/45944/" TargetMode="External"/><Relationship Id="rId7" Type="http://schemas.openxmlformats.org/officeDocument/2006/relationships/hyperlink" Target="http://www.hamilton.edu/admission/counselors/hamilton-tips-for-writing-college-letters-of-recommendation" TargetMode="External"/><Relationship Id="rId8" Type="http://schemas.openxmlformats.org/officeDocument/2006/relationships/hyperlink" Target="http://mitadmissions.org/apply/prepare/writingrecs" TargetMode="External"/><Relationship Id="rId9" Type="http://schemas.openxmlformats.org/officeDocument/2006/relationships/hyperlink" Target="http://wacac.org/hstool" TargetMode="External"/><Relationship Id="rId10" Type="http://schemas.openxmlformats.org/officeDocument/2006/relationships/hyperlink" Target="http://www.nacacnet.org/studentinfo/articles/Pages/Top-Ten-Tips-for-Writing-a-College-Essay-.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766200" y="4210199"/>
            <a:ext cx="7772400" cy="863099"/>
          </a:xfrm>
          <a:prstGeom prst="rect">
            <a:avLst/>
          </a:prstGeom>
        </p:spPr>
        <p:txBody>
          <a:bodyPr lIns="91425" tIns="91425" rIns="91425" bIns="91425" anchor="b" anchorCtr="0">
            <a:noAutofit/>
          </a:bodyPr>
          <a:lstStyle/>
          <a:p>
            <a:pPr>
              <a:buNone/>
            </a:pPr>
            <a:r>
              <a:rPr lang="en" sz="4600">
                <a:latin typeface="Calibri"/>
                <a:ea typeface="Calibri"/>
                <a:cs typeface="Calibri"/>
                <a:sym typeface="Calibri"/>
              </a:rPr>
              <a:t>Georgia College Advising Corps</a:t>
            </a:r>
          </a:p>
        </p:txBody>
      </p:sp>
      <p:sp>
        <p:nvSpPr>
          <p:cNvPr id="24" name="Shape 24"/>
          <p:cNvSpPr txBox="1">
            <a:spLocks noGrp="1"/>
          </p:cNvSpPr>
          <p:nvPr>
            <p:ph type="subTitle" idx="1"/>
          </p:nvPr>
        </p:nvSpPr>
        <p:spPr>
          <a:xfrm>
            <a:off x="766200" y="5073287"/>
            <a:ext cx="7772400" cy="1046400"/>
          </a:xfrm>
          <a:prstGeom prst="rect">
            <a:avLst/>
          </a:prstGeom>
        </p:spPr>
        <p:txBody>
          <a:bodyPr lIns="91425" tIns="91425" rIns="91425" bIns="91425" anchor="t" anchorCtr="0">
            <a:noAutofit/>
          </a:bodyPr>
          <a:lstStyle/>
          <a:p>
            <a:pPr lvl="0" rtl="0">
              <a:buNone/>
            </a:pPr>
            <a:r>
              <a:rPr lang="en">
                <a:latin typeface="Calibri"/>
                <a:ea typeface="Calibri"/>
                <a:cs typeface="Calibri"/>
                <a:sym typeface="Calibri"/>
              </a:rPr>
              <a:t>Student Essays and Recommendation Letters</a:t>
            </a:r>
          </a:p>
          <a:p>
            <a:pPr>
              <a:buNone/>
            </a:pPr>
            <a:r>
              <a:rPr lang="en" sz="1800">
                <a:latin typeface="Calibri"/>
                <a:ea typeface="Calibri"/>
                <a:cs typeface="Calibri"/>
                <a:sym typeface="Calibri"/>
              </a:rPr>
              <a:t>Liz Phillips, UGA Assistant Director of Admissions</a:t>
            </a:r>
          </a:p>
        </p:txBody>
      </p:sp>
      <p:sp>
        <p:nvSpPr>
          <p:cNvPr id="25" name="Shape 25"/>
          <p:cNvSpPr/>
          <p:nvPr/>
        </p:nvSpPr>
        <p:spPr>
          <a:xfrm>
            <a:off x="2671722" y="98799"/>
            <a:ext cx="3800549" cy="3787125"/>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latin typeface="Calibri"/>
                <a:ea typeface="Calibri"/>
                <a:cs typeface="Calibri"/>
                <a:sym typeface="Calibri"/>
              </a:rPr>
              <a:t>Student Essays</a:t>
            </a:r>
          </a:p>
          <a:p>
            <a:pPr>
              <a:buNone/>
            </a:pPr>
            <a:r>
              <a:rPr lang="en" sz="2400">
                <a:latin typeface="Calibri"/>
                <a:ea typeface="Calibri"/>
                <a:cs typeface="Calibri"/>
                <a:sym typeface="Calibri"/>
              </a:rPr>
              <a:t>UGA Counselor Perspective</a:t>
            </a:r>
          </a:p>
        </p:txBody>
      </p:sp>
      <p:sp>
        <p:nvSpPr>
          <p:cNvPr id="39" name="Shape 39"/>
          <p:cNvSpPr txBox="1">
            <a:spLocks noGrp="1"/>
          </p:cNvSpPr>
          <p:nvPr>
            <p:ph type="body" idx="1"/>
          </p:nvPr>
        </p:nvSpPr>
        <p:spPr>
          <a:xfrm>
            <a:off x="457200" y="1534250"/>
            <a:ext cx="4289100" cy="4967700"/>
          </a:xfrm>
          <a:prstGeom prst="rect">
            <a:avLst/>
          </a:prstGeom>
        </p:spPr>
        <p:txBody>
          <a:bodyPr lIns="91425" tIns="91425" rIns="91425" bIns="91425" anchor="t" anchorCtr="0">
            <a:noAutofit/>
          </a:bodyPr>
          <a:lstStyle/>
          <a:p>
            <a:pPr lvl="0" rtl="0">
              <a:buNone/>
            </a:pPr>
            <a:r>
              <a:rPr lang="en" sz="1400" b="1">
                <a:latin typeface="Calibri"/>
                <a:ea typeface="Calibri"/>
                <a:cs typeface="Calibri"/>
                <a:sym typeface="Calibri"/>
              </a:rPr>
              <a:t>Overused Topics</a:t>
            </a:r>
          </a:p>
          <a:p>
            <a:pPr marL="457200" lvl="0" indent="-317500" rtl="0">
              <a:lnSpc>
                <a:spcPct val="115000"/>
              </a:lnSpc>
              <a:spcBef>
                <a:spcPts val="0"/>
              </a:spcBef>
              <a:buClr>
                <a:srgbClr val="000000"/>
              </a:buClr>
              <a:buSzPct val="166666"/>
              <a:buFont typeface="Arial"/>
              <a:buChar char="•"/>
            </a:pPr>
            <a:r>
              <a:rPr lang="en" sz="1400">
                <a:solidFill>
                  <a:srgbClr val="000000"/>
                </a:solidFill>
                <a:latin typeface="Calibri"/>
                <a:ea typeface="Calibri"/>
                <a:cs typeface="Calibri"/>
                <a:sym typeface="Calibri"/>
              </a:rPr>
              <a:t>Mission Trips / Travel Abroad*</a:t>
            </a:r>
          </a:p>
          <a:p>
            <a:pPr marL="457200" lvl="0" indent="-317500" rtl="0">
              <a:lnSpc>
                <a:spcPct val="115000"/>
              </a:lnSpc>
              <a:spcBef>
                <a:spcPts val="0"/>
              </a:spcBef>
              <a:buClr>
                <a:srgbClr val="000000"/>
              </a:buClr>
              <a:buSzPct val="166666"/>
              <a:buFont typeface="Arial"/>
              <a:buChar char="•"/>
            </a:pPr>
            <a:r>
              <a:rPr lang="en" sz="1400">
                <a:solidFill>
                  <a:srgbClr val="000000"/>
                </a:solidFill>
                <a:latin typeface="Calibri"/>
                <a:ea typeface="Calibri"/>
                <a:cs typeface="Calibri"/>
                <a:sym typeface="Calibri"/>
              </a:rPr>
              <a:t>Feeding the homeless*</a:t>
            </a:r>
          </a:p>
          <a:p>
            <a:pPr marL="457200" lvl="0" indent="-317500" rtl="0">
              <a:lnSpc>
                <a:spcPct val="115000"/>
              </a:lnSpc>
              <a:spcBef>
                <a:spcPts val="0"/>
              </a:spcBef>
              <a:buClr>
                <a:srgbClr val="000000"/>
              </a:buClr>
              <a:buSzPct val="166666"/>
              <a:buFont typeface="Arial"/>
              <a:buChar char="•"/>
            </a:pPr>
            <a:r>
              <a:rPr lang="en" sz="1400">
                <a:solidFill>
                  <a:srgbClr val="000000"/>
                </a:solidFill>
                <a:latin typeface="Calibri"/>
                <a:ea typeface="Calibri"/>
                <a:cs typeface="Calibri"/>
                <a:sym typeface="Calibri"/>
              </a:rPr>
              <a:t>Game winning sports injury*</a:t>
            </a:r>
          </a:p>
          <a:p>
            <a:pPr marL="457200" lvl="0" indent="-317500" rtl="0">
              <a:lnSpc>
                <a:spcPct val="115000"/>
              </a:lnSpc>
              <a:spcBef>
                <a:spcPts val="0"/>
              </a:spcBef>
              <a:buClr>
                <a:srgbClr val="000000"/>
              </a:buClr>
              <a:buSzPct val="166666"/>
              <a:buFont typeface="Arial"/>
              <a:buChar char="•"/>
            </a:pPr>
            <a:r>
              <a:rPr lang="en" sz="1400">
                <a:solidFill>
                  <a:srgbClr val="000000"/>
                </a:solidFill>
                <a:latin typeface="Calibri"/>
                <a:ea typeface="Calibri"/>
                <a:cs typeface="Calibri"/>
                <a:sym typeface="Calibri"/>
              </a:rPr>
              <a:t>Parents' divorce*</a:t>
            </a:r>
          </a:p>
          <a:p>
            <a:pPr marL="457200" lvl="0" indent="-317500" rtl="0">
              <a:lnSpc>
                <a:spcPct val="115000"/>
              </a:lnSpc>
              <a:spcBef>
                <a:spcPts val="0"/>
              </a:spcBef>
              <a:buClr>
                <a:srgbClr val="000000"/>
              </a:buClr>
              <a:buSzPct val="166666"/>
              <a:buFont typeface="Arial"/>
              <a:buChar char="•"/>
            </a:pPr>
            <a:r>
              <a:rPr lang="en" sz="1400">
                <a:solidFill>
                  <a:srgbClr val="000000"/>
                </a:solidFill>
                <a:latin typeface="Calibri"/>
                <a:ea typeface="Calibri"/>
                <a:cs typeface="Calibri"/>
                <a:sym typeface="Calibri"/>
              </a:rPr>
              <a:t>Grandparent death*</a:t>
            </a:r>
          </a:p>
          <a:p>
            <a:pPr marL="457200" lvl="0" indent="-317500" rtl="0">
              <a:lnSpc>
                <a:spcPct val="115000"/>
              </a:lnSpc>
              <a:spcBef>
                <a:spcPts val="0"/>
              </a:spcBef>
              <a:buClr>
                <a:srgbClr val="000000"/>
              </a:buClr>
              <a:buSzPct val="166666"/>
              <a:buFont typeface="Arial"/>
              <a:buChar char="•"/>
            </a:pPr>
            <a:r>
              <a:rPr lang="en" sz="1400">
                <a:solidFill>
                  <a:srgbClr val="000000"/>
                </a:solidFill>
                <a:latin typeface="Calibri"/>
                <a:ea typeface="Calibri"/>
                <a:cs typeface="Calibri"/>
                <a:sym typeface="Calibri"/>
              </a:rPr>
              <a:t>Baby stories</a:t>
            </a:r>
          </a:p>
          <a:p>
            <a:endParaRPr lang="en" sz="1400">
              <a:solidFill>
                <a:srgbClr val="000000"/>
              </a:solidFill>
              <a:latin typeface="Calibri"/>
              <a:ea typeface="Calibri"/>
              <a:cs typeface="Calibri"/>
              <a:sym typeface="Calibri"/>
            </a:endParaRPr>
          </a:p>
          <a:p>
            <a:pPr lvl="0" rtl="0">
              <a:lnSpc>
                <a:spcPct val="115000"/>
              </a:lnSpc>
              <a:spcBef>
                <a:spcPts val="0"/>
              </a:spcBef>
              <a:buNone/>
            </a:pPr>
            <a:r>
              <a:rPr lang="en" sz="1400" b="1">
                <a:solidFill>
                  <a:srgbClr val="000000"/>
                </a:solidFill>
                <a:latin typeface="Calibri"/>
                <a:ea typeface="Calibri"/>
                <a:cs typeface="Calibri"/>
                <a:sym typeface="Calibri"/>
              </a:rPr>
              <a:t>Cringe-Worthy</a:t>
            </a:r>
          </a:p>
          <a:p>
            <a:pPr marL="457200" lvl="0" indent="-317500" rtl="0">
              <a:lnSpc>
                <a:spcPct val="115000"/>
              </a:lnSpc>
              <a:spcBef>
                <a:spcPts val="0"/>
              </a:spcBef>
              <a:buClr>
                <a:srgbClr val="000000"/>
              </a:buClr>
              <a:buSzPct val="166666"/>
              <a:buFont typeface="Arial"/>
              <a:buChar char="•"/>
            </a:pPr>
            <a:r>
              <a:rPr lang="en" sz="1400">
                <a:solidFill>
                  <a:srgbClr val="000000"/>
                </a:solidFill>
                <a:latin typeface="Calibri"/>
                <a:ea typeface="Calibri"/>
                <a:cs typeface="Calibri"/>
                <a:sym typeface="Calibri"/>
              </a:rPr>
              <a:t>Incorrect spelling or poor grammar</a:t>
            </a:r>
          </a:p>
          <a:p>
            <a:pPr marL="457200" lvl="0" indent="-317500" rtl="0">
              <a:lnSpc>
                <a:spcPct val="115000"/>
              </a:lnSpc>
              <a:spcBef>
                <a:spcPts val="0"/>
              </a:spcBef>
              <a:buClr>
                <a:srgbClr val="000000"/>
              </a:buClr>
              <a:buSzPct val="166666"/>
              <a:buFont typeface="Arial"/>
              <a:buChar char="•"/>
            </a:pPr>
            <a:r>
              <a:rPr lang="en" sz="1400">
                <a:solidFill>
                  <a:srgbClr val="000000"/>
                </a:solidFill>
                <a:latin typeface="Calibri"/>
                <a:ea typeface="Calibri"/>
                <a:cs typeface="Calibri"/>
                <a:sym typeface="Calibri"/>
              </a:rPr>
              <a:t>Not answering the question</a:t>
            </a:r>
          </a:p>
          <a:p>
            <a:pPr marL="457200" lvl="0" indent="-317500" rtl="0">
              <a:lnSpc>
                <a:spcPct val="115000"/>
              </a:lnSpc>
              <a:spcBef>
                <a:spcPts val="0"/>
              </a:spcBef>
              <a:buClr>
                <a:srgbClr val="000000"/>
              </a:buClr>
              <a:buSzPct val="166666"/>
              <a:buFont typeface="Arial"/>
              <a:buChar char="•"/>
            </a:pPr>
            <a:r>
              <a:rPr lang="en" sz="1400">
                <a:solidFill>
                  <a:srgbClr val="000000"/>
                </a:solidFill>
                <a:latin typeface="Calibri"/>
                <a:ea typeface="Calibri"/>
                <a:cs typeface="Calibri"/>
                <a:sym typeface="Calibri"/>
              </a:rPr>
              <a:t>Gross/vile language</a:t>
            </a:r>
          </a:p>
          <a:p>
            <a:pPr marL="457200" lvl="0" indent="-317500" rtl="0">
              <a:lnSpc>
                <a:spcPct val="115000"/>
              </a:lnSpc>
              <a:spcBef>
                <a:spcPts val="0"/>
              </a:spcBef>
              <a:buClr>
                <a:srgbClr val="000000"/>
              </a:buClr>
              <a:buSzPct val="166666"/>
              <a:buFont typeface="Arial"/>
              <a:buChar char="•"/>
            </a:pPr>
            <a:r>
              <a:rPr lang="en" sz="1400">
                <a:solidFill>
                  <a:srgbClr val="000000"/>
                </a:solidFill>
                <a:latin typeface="Calibri"/>
                <a:ea typeface="Calibri"/>
                <a:cs typeface="Calibri"/>
                <a:sym typeface="Calibri"/>
              </a:rPr>
              <a:t>Negative tone</a:t>
            </a:r>
          </a:p>
          <a:p>
            <a:pPr marL="457200" lvl="0" indent="-317500" rtl="0">
              <a:lnSpc>
                <a:spcPct val="115000"/>
              </a:lnSpc>
              <a:spcBef>
                <a:spcPts val="0"/>
              </a:spcBef>
              <a:buClr>
                <a:srgbClr val="000000"/>
              </a:buClr>
              <a:buSzPct val="166666"/>
              <a:buFont typeface="Arial"/>
              <a:buChar char="•"/>
            </a:pPr>
            <a:r>
              <a:rPr lang="en" sz="1400">
                <a:solidFill>
                  <a:srgbClr val="000000"/>
                </a:solidFill>
                <a:latin typeface="Calibri"/>
                <a:ea typeface="Calibri"/>
                <a:cs typeface="Calibri"/>
                <a:sym typeface="Calibri"/>
              </a:rPr>
              <a:t>Listing everyone in their family that attended UGA</a:t>
            </a:r>
          </a:p>
          <a:p>
            <a:pPr marL="457200" lvl="0" indent="-317500" rtl="0">
              <a:lnSpc>
                <a:spcPct val="115000"/>
              </a:lnSpc>
              <a:spcBef>
                <a:spcPts val="0"/>
              </a:spcBef>
              <a:buClr>
                <a:srgbClr val="000000"/>
              </a:buClr>
              <a:buSzPct val="166666"/>
              <a:buFont typeface="Arial"/>
              <a:buChar char="•"/>
            </a:pPr>
            <a:r>
              <a:rPr lang="en" sz="1400">
                <a:solidFill>
                  <a:srgbClr val="000000"/>
                </a:solidFill>
                <a:latin typeface="Calibri"/>
                <a:ea typeface="Calibri"/>
                <a:cs typeface="Calibri"/>
                <a:sym typeface="Calibri"/>
              </a:rPr>
              <a:t>Lifelong history of cheering on UGA football</a:t>
            </a:r>
          </a:p>
          <a:p>
            <a:pPr marL="457200" lvl="0" indent="-317500" rtl="0">
              <a:lnSpc>
                <a:spcPct val="115000"/>
              </a:lnSpc>
              <a:spcBef>
                <a:spcPts val="0"/>
              </a:spcBef>
              <a:buClr>
                <a:srgbClr val="000000"/>
              </a:buClr>
              <a:buSzPct val="166666"/>
              <a:buFont typeface="Arial"/>
              <a:buChar char="•"/>
            </a:pPr>
            <a:r>
              <a:rPr lang="en" sz="1400">
                <a:solidFill>
                  <a:srgbClr val="000000"/>
                </a:solidFill>
                <a:latin typeface="Calibri"/>
                <a:ea typeface="Calibri"/>
                <a:cs typeface="Calibri"/>
                <a:sym typeface="Calibri"/>
              </a:rPr>
              <a:t>Spellcheck as a proofreader </a:t>
            </a:r>
          </a:p>
          <a:p>
            <a:pPr marL="457200" lvl="0" indent="-317500" rtl="0">
              <a:lnSpc>
                <a:spcPct val="115000"/>
              </a:lnSpc>
              <a:spcBef>
                <a:spcPts val="0"/>
              </a:spcBef>
              <a:buClr>
                <a:srgbClr val="000000"/>
              </a:buClr>
              <a:buSzPct val="166666"/>
              <a:buFont typeface="Arial"/>
              <a:buChar char="•"/>
            </a:pPr>
            <a:r>
              <a:rPr lang="en" sz="1400">
                <a:solidFill>
                  <a:srgbClr val="000000"/>
                </a:solidFill>
                <a:latin typeface="Calibri"/>
                <a:ea typeface="Calibri"/>
                <a:cs typeface="Calibri"/>
                <a:sym typeface="Calibri"/>
              </a:rPr>
              <a:t>Overuse of a thesaurus</a:t>
            </a:r>
          </a:p>
          <a:p>
            <a:endParaRPr lang="en" sz="1400">
              <a:solidFill>
                <a:srgbClr val="000000"/>
              </a:solidFill>
              <a:latin typeface="Calibri"/>
              <a:ea typeface="Calibri"/>
              <a:cs typeface="Calibri"/>
              <a:sym typeface="Calibri"/>
            </a:endParaRPr>
          </a:p>
          <a:p>
            <a:endParaRPr lang="en" sz="1400">
              <a:solidFill>
                <a:srgbClr val="000000"/>
              </a:solidFill>
              <a:latin typeface="Calibri"/>
              <a:ea typeface="Calibri"/>
              <a:cs typeface="Calibri"/>
              <a:sym typeface="Calibri"/>
            </a:endParaRPr>
          </a:p>
        </p:txBody>
      </p:sp>
      <p:sp>
        <p:nvSpPr>
          <p:cNvPr id="40" name="Shape 40"/>
          <p:cNvSpPr/>
          <p:nvPr/>
        </p:nvSpPr>
        <p:spPr>
          <a:xfrm>
            <a:off x="5413850" y="2716425"/>
            <a:ext cx="2819399" cy="4017699"/>
          </a:xfrm>
          <a:prstGeom prst="rect">
            <a:avLst/>
          </a:prstGeom>
          <a:blipFill>
            <a:blip r:embed="rId3"/>
            <a:stretch>
              <a:fillRect/>
            </a:stretch>
          </a:blipFill>
          <a:ln>
            <a:noFill/>
          </a:ln>
        </p:spPr>
      </p:sp>
      <p:sp>
        <p:nvSpPr>
          <p:cNvPr id="41" name="Shape 41"/>
          <p:cNvSpPr/>
          <p:nvPr/>
        </p:nvSpPr>
        <p:spPr>
          <a:xfrm>
            <a:off x="4973937" y="160500"/>
            <a:ext cx="3699224" cy="2473324"/>
          </a:xfrm>
          <a:prstGeom prst="rect">
            <a:avLst/>
          </a:prstGeom>
          <a:blipFill>
            <a:blip r:embed="rId4"/>
            <a:stretch>
              <a:fillRect/>
            </a:stretch>
          </a:blipFill>
          <a:ln>
            <a:noFill/>
          </a:ln>
        </p:spPr>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89900" y="274650"/>
            <a:ext cx="3109199" cy="889200"/>
          </a:xfrm>
          <a:prstGeom prst="rect">
            <a:avLst/>
          </a:prstGeom>
        </p:spPr>
        <p:txBody>
          <a:bodyPr lIns="91425" tIns="91425" rIns="91425" bIns="91425" anchor="b" anchorCtr="0">
            <a:noAutofit/>
          </a:bodyPr>
          <a:lstStyle/>
          <a:p>
            <a:pPr>
              <a:buNone/>
            </a:pPr>
            <a:r>
              <a:rPr lang="en">
                <a:latin typeface="Calibri"/>
                <a:ea typeface="Calibri"/>
                <a:cs typeface="Calibri"/>
                <a:sym typeface="Calibri"/>
              </a:rPr>
              <a:t>Student Essays</a:t>
            </a:r>
          </a:p>
        </p:txBody>
      </p:sp>
      <p:sp>
        <p:nvSpPr>
          <p:cNvPr id="47" name="Shape 47"/>
          <p:cNvSpPr txBox="1">
            <a:spLocks noGrp="1"/>
          </p:cNvSpPr>
          <p:nvPr>
            <p:ph type="body" idx="1"/>
          </p:nvPr>
        </p:nvSpPr>
        <p:spPr>
          <a:xfrm>
            <a:off x="457200" y="1116450"/>
            <a:ext cx="3174600" cy="5327700"/>
          </a:xfrm>
          <a:prstGeom prst="rect">
            <a:avLst/>
          </a:prstGeom>
        </p:spPr>
        <p:txBody>
          <a:bodyPr lIns="91425" tIns="91425" rIns="91425" bIns="91425" anchor="t" anchorCtr="0">
            <a:noAutofit/>
          </a:bodyPr>
          <a:lstStyle/>
          <a:p>
            <a:pPr marL="457200" lvl="0" indent="-342900" rtl="0">
              <a:lnSpc>
                <a:spcPct val="150000"/>
              </a:lnSpc>
              <a:buClr>
                <a:schemeClr val="dk1"/>
              </a:buClr>
              <a:buSzPct val="166666"/>
              <a:buFont typeface="Arial"/>
              <a:buChar char="•"/>
            </a:pPr>
            <a:r>
              <a:rPr lang="en" sz="1800">
                <a:latin typeface="Calibri"/>
                <a:ea typeface="Calibri"/>
                <a:cs typeface="Calibri"/>
                <a:sym typeface="Calibri"/>
              </a:rPr>
              <a:t>Start Early</a:t>
            </a:r>
          </a:p>
          <a:p>
            <a:pPr marL="457200" lvl="0" indent="-342900" rtl="0">
              <a:lnSpc>
                <a:spcPct val="150000"/>
              </a:lnSpc>
              <a:buClr>
                <a:schemeClr val="dk1"/>
              </a:buClr>
              <a:buSzPct val="166666"/>
              <a:buFont typeface="Arial"/>
              <a:buChar char="•"/>
            </a:pPr>
            <a:r>
              <a:rPr lang="en" sz="1800">
                <a:latin typeface="Calibri"/>
                <a:ea typeface="Calibri"/>
                <a:cs typeface="Calibri"/>
                <a:sym typeface="Calibri"/>
              </a:rPr>
              <a:t>Interview others</a:t>
            </a:r>
          </a:p>
          <a:p>
            <a:pPr marL="457200" lvl="0" indent="-342900" rtl="0">
              <a:lnSpc>
                <a:spcPct val="150000"/>
              </a:lnSpc>
              <a:buClr>
                <a:schemeClr val="dk1"/>
              </a:buClr>
              <a:buSzPct val="166666"/>
              <a:buFont typeface="Arial"/>
              <a:buChar char="•"/>
            </a:pPr>
            <a:r>
              <a:rPr lang="en" sz="1800">
                <a:latin typeface="Calibri"/>
                <a:ea typeface="Calibri"/>
                <a:cs typeface="Calibri"/>
                <a:sym typeface="Calibri"/>
              </a:rPr>
              <a:t>Research</a:t>
            </a:r>
          </a:p>
          <a:p>
            <a:pPr marL="457200" lvl="0" indent="-342900" rtl="0">
              <a:lnSpc>
                <a:spcPct val="150000"/>
              </a:lnSpc>
              <a:buClr>
                <a:schemeClr val="dk1"/>
              </a:buClr>
              <a:buSzPct val="166666"/>
              <a:buFont typeface="Arial"/>
              <a:buChar char="•"/>
            </a:pPr>
            <a:r>
              <a:rPr lang="en" sz="1800">
                <a:latin typeface="Calibri"/>
                <a:ea typeface="Calibri"/>
                <a:cs typeface="Calibri"/>
                <a:sym typeface="Calibri"/>
              </a:rPr>
              <a:t>Practice / Free </a:t>
            </a:r>
          </a:p>
          <a:p>
            <a:pPr marL="457200" lvl="0" indent="-342900" rtl="0">
              <a:lnSpc>
                <a:spcPct val="150000"/>
              </a:lnSpc>
              <a:buClr>
                <a:schemeClr val="dk1"/>
              </a:buClr>
              <a:buSzPct val="166666"/>
              <a:buFont typeface="Arial"/>
              <a:buChar char="•"/>
            </a:pPr>
            <a:r>
              <a:rPr lang="en" sz="1800">
                <a:latin typeface="Calibri"/>
                <a:ea typeface="Calibri"/>
                <a:cs typeface="Calibri"/>
                <a:sym typeface="Calibri"/>
              </a:rPr>
              <a:t>Write and rewrite</a:t>
            </a:r>
          </a:p>
          <a:p>
            <a:pPr marL="457200" lvl="0" indent="-342900" rtl="0">
              <a:lnSpc>
                <a:spcPct val="150000"/>
              </a:lnSpc>
              <a:buClr>
                <a:schemeClr val="dk1"/>
              </a:buClr>
              <a:buSzPct val="166666"/>
              <a:buFont typeface="Arial"/>
              <a:buChar char="•"/>
            </a:pPr>
            <a:r>
              <a:rPr lang="en" sz="1800">
                <a:latin typeface="Calibri"/>
                <a:ea typeface="Calibri"/>
                <a:cs typeface="Calibri"/>
                <a:sym typeface="Calibri"/>
              </a:rPr>
              <a:t>Avoid duplicating info</a:t>
            </a:r>
          </a:p>
          <a:p>
            <a:pPr marL="457200" lvl="0" indent="-342900" rtl="0">
              <a:lnSpc>
                <a:spcPct val="150000"/>
              </a:lnSpc>
              <a:buClr>
                <a:schemeClr val="dk1"/>
              </a:buClr>
              <a:buSzPct val="166666"/>
              <a:buFont typeface="Arial"/>
              <a:buChar char="•"/>
            </a:pPr>
            <a:r>
              <a:rPr lang="en" sz="1800">
                <a:latin typeface="Calibri"/>
                <a:ea typeface="Calibri"/>
                <a:cs typeface="Calibri"/>
                <a:sym typeface="Calibri"/>
              </a:rPr>
              <a:t>Throw away the thesaurus</a:t>
            </a:r>
          </a:p>
          <a:p>
            <a:pPr marL="457200" lvl="0" indent="-342900" rtl="0">
              <a:lnSpc>
                <a:spcPct val="150000"/>
              </a:lnSpc>
              <a:buClr>
                <a:schemeClr val="dk1"/>
              </a:buClr>
              <a:buSzPct val="166666"/>
              <a:buFont typeface="Arial"/>
              <a:buChar char="•"/>
            </a:pPr>
            <a:r>
              <a:rPr lang="en" sz="1800">
                <a:latin typeface="Calibri"/>
                <a:ea typeface="Calibri"/>
                <a:cs typeface="Calibri"/>
                <a:sym typeface="Calibri"/>
              </a:rPr>
              <a:t>Be creative</a:t>
            </a:r>
          </a:p>
          <a:p>
            <a:pPr marL="457200" lvl="0" indent="-342900" rtl="0">
              <a:lnSpc>
                <a:spcPct val="150000"/>
              </a:lnSpc>
              <a:buClr>
                <a:schemeClr val="dk1"/>
              </a:buClr>
              <a:buSzPct val="166666"/>
              <a:buFont typeface="Arial"/>
              <a:buChar char="•"/>
            </a:pPr>
            <a:r>
              <a:rPr lang="en" sz="1800">
                <a:latin typeface="Calibri"/>
                <a:ea typeface="Calibri"/>
                <a:cs typeface="Calibri"/>
                <a:sym typeface="Calibri"/>
              </a:rPr>
              <a:t>Be yourself</a:t>
            </a:r>
          </a:p>
          <a:p>
            <a:pPr marL="457200" lvl="0" indent="-342900" rtl="0">
              <a:lnSpc>
                <a:spcPct val="150000"/>
              </a:lnSpc>
              <a:buClr>
                <a:schemeClr val="dk1"/>
              </a:buClr>
              <a:buSzPct val="166666"/>
              <a:buFont typeface="Arial"/>
              <a:buChar char="•"/>
            </a:pPr>
            <a:r>
              <a:rPr lang="en" sz="1800">
                <a:latin typeface="Calibri"/>
                <a:ea typeface="Calibri"/>
                <a:cs typeface="Calibri"/>
                <a:sym typeface="Calibri"/>
              </a:rPr>
              <a:t>Don't over-philosophize</a:t>
            </a:r>
          </a:p>
          <a:p>
            <a:pPr marL="457200" lvl="0" indent="-342900" rtl="0">
              <a:lnSpc>
                <a:spcPct val="150000"/>
              </a:lnSpc>
              <a:buClr>
                <a:schemeClr val="dk1"/>
              </a:buClr>
              <a:buSzPct val="166666"/>
              <a:buFont typeface="Arial"/>
              <a:buChar char="•"/>
            </a:pPr>
            <a:r>
              <a:rPr lang="en" sz="1800">
                <a:latin typeface="Calibri"/>
                <a:ea typeface="Calibri"/>
                <a:cs typeface="Calibri"/>
                <a:sym typeface="Calibri"/>
              </a:rPr>
              <a:t>Get a 2nd opinion</a:t>
            </a:r>
          </a:p>
          <a:p>
            <a:pPr marL="457200" lvl="0" indent="-342900">
              <a:lnSpc>
                <a:spcPct val="150000"/>
              </a:lnSpc>
              <a:buClr>
                <a:schemeClr val="dk1"/>
              </a:buClr>
              <a:buSzPct val="166666"/>
              <a:buFont typeface="Arial"/>
              <a:buChar char="•"/>
            </a:pPr>
            <a:r>
              <a:rPr lang="en" sz="1800">
                <a:latin typeface="Calibri"/>
                <a:ea typeface="Calibri"/>
                <a:cs typeface="Calibri"/>
                <a:sym typeface="Calibri"/>
              </a:rPr>
              <a:t>PROOFREAD</a:t>
            </a:r>
          </a:p>
        </p:txBody>
      </p:sp>
      <p:sp>
        <p:nvSpPr>
          <p:cNvPr id="48" name="Shape 48"/>
          <p:cNvSpPr txBox="1"/>
          <p:nvPr/>
        </p:nvSpPr>
        <p:spPr>
          <a:xfrm>
            <a:off x="3859625" y="274650"/>
            <a:ext cx="4939800" cy="6293400"/>
          </a:xfrm>
          <a:prstGeom prst="rect">
            <a:avLst/>
          </a:prstGeom>
          <a:solidFill>
            <a:schemeClr val="dk1"/>
          </a:solidFill>
        </p:spPr>
        <p:txBody>
          <a:bodyPr lIns="91425" tIns="91425" rIns="91425" bIns="91425" anchor="t" anchorCtr="0">
            <a:noAutofit/>
          </a:bodyPr>
          <a:lstStyle/>
          <a:p>
            <a:pPr lvl="0" algn="ctr" rtl="0">
              <a:buNone/>
            </a:pPr>
            <a:r>
              <a:rPr lang="en">
                <a:solidFill>
                  <a:srgbClr val="FFFFFF"/>
                </a:solidFill>
                <a:latin typeface="Calibri"/>
                <a:ea typeface="Calibri"/>
                <a:cs typeface="Calibri"/>
                <a:sym typeface="Calibri"/>
              </a:rPr>
              <a:t>2014 UGA First-year Application Essays</a:t>
            </a:r>
          </a:p>
          <a:p>
            <a:endParaRPr lang="en">
              <a:solidFill>
                <a:srgbClr val="FFFFFF"/>
              </a:solidFill>
              <a:latin typeface="Calibri"/>
              <a:ea typeface="Calibri"/>
              <a:cs typeface="Calibri"/>
              <a:sym typeface="Calibri"/>
            </a:endParaRPr>
          </a:p>
          <a:p>
            <a:pPr marL="457200" lvl="0" indent="-317500" rtl="0">
              <a:buClr>
                <a:srgbClr val="FFFFFF"/>
              </a:buClr>
              <a:buSzPct val="100000"/>
              <a:buFont typeface="Calibri"/>
              <a:buAutoNum type="arabicPeriod"/>
            </a:pPr>
            <a:r>
              <a:rPr lang="en">
                <a:solidFill>
                  <a:srgbClr val="FFFFFF"/>
                </a:solidFill>
                <a:latin typeface="Calibri"/>
                <a:ea typeface="Calibri"/>
                <a:cs typeface="Calibri"/>
                <a:sym typeface="Calibri"/>
              </a:rPr>
              <a:t>Choose an intellectual or creative opportunity (for example, community involvement, a summer program, a unique project, travel abroad, etc.) from your high school years that you have enjoyed and highlight how you have grown personally because of the experience.</a:t>
            </a:r>
          </a:p>
          <a:p>
            <a:endParaRPr lang="en">
              <a:solidFill>
                <a:srgbClr val="FFFFFF"/>
              </a:solidFill>
              <a:latin typeface="Calibri"/>
              <a:ea typeface="Calibri"/>
              <a:cs typeface="Calibri"/>
              <a:sym typeface="Calibri"/>
            </a:endParaRPr>
          </a:p>
          <a:p>
            <a:pPr marL="457200" lvl="0" indent="-317500" rtl="0">
              <a:buClr>
                <a:srgbClr val="FFFFFF"/>
              </a:buClr>
              <a:buSzPct val="100000"/>
              <a:buFont typeface="Calibri"/>
              <a:buAutoNum type="arabicPeriod"/>
            </a:pPr>
            <a:r>
              <a:rPr lang="en">
                <a:solidFill>
                  <a:srgbClr val="FFFFFF"/>
                </a:solidFill>
                <a:latin typeface="Calibri"/>
                <a:ea typeface="Calibri"/>
                <a:cs typeface="Calibri"/>
                <a:sym typeface="Calibri"/>
              </a:rPr>
              <a:t>It has been said that every friend and acquaintance with whom you share your life can become, in ways small or large, a part of who you are.  Briefly tell us about one such person—not a relative—who many people would say is quite different from you.  Use only her or his first name, and in particular, reflect on your interactions and how those experiences may have changed you.</a:t>
            </a:r>
          </a:p>
          <a:p>
            <a:endParaRPr lang="en">
              <a:solidFill>
                <a:srgbClr val="FFFFFF"/>
              </a:solidFill>
              <a:latin typeface="Calibri"/>
              <a:ea typeface="Calibri"/>
              <a:cs typeface="Calibri"/>
              <a:sym typeface="Calibri"/>
            </a:endParaRPr>
          </a:p>
          <a:p>
            <a:pPr marL="457200" lvl="0" indent="-317500" rtl="0">
              <a:buClr>
                <a:srgbClr val="FFFFFF"/>
              </a:buClr>
              <a:buSzPct val="100000"/>
              <a:buFont typeface="Calibri"/>
              <a:buAutoNum type="arabicPeriod"/>
            </a:pPr>
            <a:r>
              <a:rPr lang="en">
                <a:solidFill>
                  <a:srgbClr val="FFFFFF"/>
                </a:solidFill>
                <a:latin typeface="Calibri"/>
                <a:ea typeface="Calibri"/>
                <a:cs typeface="Calibri"/>
                <a:sym typeface="Calibri"/>
              </a:rPr>
              <a:t>Tell us an interesting or amusing story about yourself that you have not already shared in your application.</a:t>
            </a:r>
          </a:p>
          <a:p>
            <a:endParaRPr lang="en">
              <a:solidFill>
                <a:srgbClr val="FFFFFF"/>
              </a:solidFill>
              <a:latin typeface="Calibri"/>
              <a:ea typeface="Calibri"/>
              <a:cs typeface="Calibri"/>
              <a:sym typeface="Calibri"/>
            </a:endParaRPr>
          </a:p>
          <a:p>
            <a:pPr marL="457200" lvl="0" indent="-317500" rtl="0">
              <a:buClr>
                <a:srgbClr val="FFFFFF"/>
              </a:buClr>
              <a:buSzPct val="100000"/>
              <a:buFont typeface="Calibri"/>
              <a:buAutoNum type="arabicPeriod"/>
            </a:pPr>
            <a:r>
              <a:rPr lang="en">
                <a:solidFill>
                  <a:srgbClr val="FFFFFF"/>
                </a:solidFill>
                <a:latin typeface="Calibri"/>
                <a:ea typeface="Calibri"/>
                <a:cs typeface="Calibri"/>
                <a:sym typeface="Calibri"/>
              </a:rPr>
              <a:t>UGA’s First Year Odyssey Program offers more than 300 seminar courses for new freshmen.  Some examples include “The History of Horseracing”, “Einstein and the Theories of Relativity” and “The Zombie Plague”.   If you could create your own seminar course at UGA in any subject area that interested you, what would it be? What would the course be named and what would you hope to learn?</a:t>
            </a:r>
          </a:p>
          <a:p>
            <a:endParaRPr lang="en">
              <a:solidFill>
                <a:srgbClr val="FFFFFF"/>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p:nvPr/>
        </p:nvSpPr>
        <p:spPr>
          <a:xfrm>
            <a:off x="412950" y="4395000"/>
            <a:ext cx="7981799" cy="2094299"/>
          </a:xfrm>
          <a:prstGeom prst="rect">
            <a:avLst/>
          </a:prstGeom>
          <a:noFill/>
        </p:spPr>
        <p:txBody>
          <a:bodyPr lIns="91425" tIns="91425" rIns="91425" bIns="91425" anchor="t" anchorCtr="0">
            <a:noAutofit/>
          </a:bodyPr>
          <a:lstStyle/>
          <a:p>
            <a:pPr>
              <a:buNone/>
            </a:pPr>
            <a:r>
              <a:rPr lang="en" b="1">
                <a:latin typeface="Calibri"/>
                <a:ea typeface="Calibri"/>
                <a:cs typeface="Calibri"/>
                <a:sym typeface="Calibri"/>
              </a:rPr>
              <a:t>Hot, sticky air clung to my skin. Two little pairs of dirt-caked hands mercilessly pulled at my hair, fashioning sloppy braids. After trying unsuccessfully to communicate the pain my young stylists were inflicting, I decided to relish the remaining hours I had with these precious girls instead. During the nine days of my Dominican Republic mission trip, the three of us had bonded and become fast friends. The most effective Spanish teachers I have ever had, these tiny professors ushered me into a new realm of understanding, stretching me beyond my comfort zone. Immersed in a world without English, I was forced to take my 8+ years of classroom Spanish into the real world; my faithful little tutors never left my side.</a:t>
            </a:r>
          </a:p>
        </p:txBody>
      </p:sp>
      <p:sp>
        <p:nvSpPr>
          <p:cNvPr id="54" name="Shape 54"/>
          <p:cNvSpPr txBox="1"/>
          <p:nvPr/>
        </p:nvSpPr>
        <p:spPr>
          <a:xfrm>
            <a:off x="412950" y="731525"/>
            <a:ext cx="7981799" cy="3215099"/>
          </a:xfrm>
          <a:prstGeom prst="rect">
            <a:avLst/>
          </a:prstGeom>
          <a:noFill/>
        </p:spPr>
        <p:txBody>
          <a:bodyPr lIns="91425" tIns="91425" rIns="91425" bIns="91425" anchor="t" anchorCtr="0">
            <a:noAutofit/>
          </a:bodyPr>
          <a:lstStyle/>
          <a:p>
            <a:pPr lvl="0" rtl="0">
              <a:lnSpc>
                <a:spcPct val="115000"/>
              </a:lnSpc>
              <a:buNone/>
            </a:pPr>
            <a:r>
              <a:rPr lang="en" b="1">
                <a:latin typeface="Calibri"/>
                <a:ea typeface="Calibri"/>
                <a:cs typeface="Calibri"/>
                <a:sym typeface="Calibri"/>
              </a:rPr>
              <a:t>While overseas in Europe studying the History of the Holocaust, my classmates and I were touring the streets of Europe when my friend needed to make a withdrawal to purchase a souvenir for his family. Walking up to a currency exchange kiosk, the man charged double the amount needed to change the currency from American dollars to Prague crowns. Using my critical thinking skills, I decided to travel, with the class, to a currency exchange unit inside an airport. These are commonly known as the most reliable exchange kiosks in Europe. I urged my peers to exchange all their currency to eliminate the need to stop at risky shops to exchange. No other stories of problematic exchange methods have been told sine. Using my problem solving skills, the trip became much more enjoyable and comfortable due to the elimination in risky currency exchange.</a:t>
            </a:r>
          </a:p>
          <a:p>
            <a:endParaRPr lang="en" b="1">
              <a:latin typeface="Calibri"/>
              <a:ea typeface="Calibri"/>
              <a:cs typeface="Calibri"/>
              <a:sym typeface="Calibri"/>
            </a:endParaRPr>
          </a:p>
          <a:p>
            <a:endParaRPr lang="en" b="1">
              <a:latin typeface="Calibri"/>
              <a:ea typeface="Calibri"/>
              <a:cs typeface="Calibri"/>
              <a:sym typeface="Calibri"/>
            </a:endParaRPr>
          </a:p>
        </p:txBody>
      </p:sp>
      <p:sp>
        <p:nvSpPr>
          <p:cNvPr id="55" name="Shape 55"/>
          <p:cNvSpPr txBox="1"/>
          <p:nvPr/>
        </p:nvSpPr>
        <p:spPr>
          <a:xfrm>
            <a:off x="412950" y="318575"/>
            <a:ext cx="1339199" cy="524999"/>
          </a:xfrm>
          <a:prstGeom prst="rect">
            <a:avLst/>
          </a:prstGeom>
          <a:noFill/>
        </p:spPr>
        <p:txBody>
          <a:bodyPr lIns="91425" tIns="91425" rIns="91425" bIns="91425" anchor="t" anchorCtr="0">
            <a:noAutofit/>
          </a:bodyPr>
          <a:lstStyle/>
          <a:p>
            <a:pPr>
              <a:buNone/>
            </a:pPr>
            <a:r>
              <a:rPr lang="en" sz="1800" b="1">
                <a:latin typeface="Calibri"/>
                <a:ea typeface="Calibri"/>
                <a:cs typeface="Calibri"/>
                <a:sym typeface="Calibri"/>
              </a:rPr>
              <a:t>Essay #1</a:t>
            </a:r>
          </a:p>
        </p:txBody>
      </p:sp>
      <p:sp>
        <p:nvSpPr>
          <p:cNvPr id="56" name="Shape 56"/>
          <p:cNvSpPr txBox="1"/>
          <p:nvPr/>
        </p:nvSpPr>
        <p:spPr>
          <a:xfrm>
            <a:off x="412950" y="3946625"/>
            <a:ext cx="1339199" cy="524999"/>
          </a:xfrm>
          <a:prstGeom prst="rect">
            <a:avLst/>
          </a:prstGeom>
          <a:noFill/>
        </p:spPr>
        <p:txBody>
          <a:bodyPr lIns="91425" tIns="91425" rIns="91425" bIns="91425" anchor="t" anchorCtr="0">
            <a:noAutofit/>
          </a:bodyPr>
          <a:lstStyle/>
          <a:p>
            <a:pPr lvl="0" rtl="0">
              <a:buNone/>
            </a:pPr>
            <a:r>
              <a:rPr lang="en" sz="1800" b="1">
                <a:latin typeface="Calibri"/>
                <a:ea typeface="Calibri"/>
                <a:cs typeface="Calibri"/>
                <a:sym typeface="Calibri"/>
              </a:rPr>
              <a:t>Essay #2</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p:tgtEl>
                                          <p:spTgt spid="5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 calcmode="lin" valueType="num">
                                      <p:cBhvr additive="base">
                                        <p:cTn id="10" dur="1000"/>
                                        <p:tgtEl>
                                          <p:spTgt spid="54"/>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xit" presetSubtype="8" fill="hold" nodeType="clickEffect">
                                  <p:stCondLst>
                                    <p:cond delay="0"/>
                                  </p:stCondLst>
                                  <p:childTnLst>
                                    <p:anim calcmode="lin" valueType="num">
                                      <p:cBhvr additive="base">
                                        <p:cTn id="14" dur="1000"/>
                                        <p:tgtEl>
                                          <p:spTgt spid="55"/>
                                        </p:tgtEl>
                                        <p:attrNameLst>
                                          <p:attrName>ppt_x</p:attrName>
                                        </p:attrNameLst>
                                      </p:cBhvr>
                                      <p:tavLst>
                                        <p:tav tm="0">
                                          <p:val>
                                            <p:strVal val="#ppt_x"/>
                                          </p:val>
                                        </p:tav>
                                        <p:tav tm="100000">
                                          <p:val>
                                            <p:strVal val="#ppt_x-1"/>
                                          </p:val>
                                        </p:tav>
                                      </p:tavLst>
                                    </p:anim>
                                    <p:set>
                                      <p:cBhvr>
                                        <p:cTn id="15" dur="1" fill="hold">
                                          <p:stCondLst>
                                            <p:cond delay="1000"/>
                                          </p:stCondLst>
                                        </p:cTn>
                                        <p:tgtEl>
                                          <p:spTgt spid="55"/>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1000"/>
                                        <p:tgtEl>
                                          <p:spTgt spid="54"/>
                                        </p:tgtEl>
                                        <p:attrNameLst>
                                          <p:attrName>ppt_x</p:attrName>
                                        </p:attrNameLst>
                                      </p:cBhvr>
                                      <p:tavLst>
                                        <p:tav tm="0">
                                          <p:val>
                                            <p:strVal val="#ppt_x"/>
                                          </p:val>
                                        </p:tav>
                                        <p:tav tm="100000">
                                          <p:val>
                                            <p:strVal val="#ppt_x-1"/>
                                          </p:val>
                                        </p:tav>
                                      </p:tavLst>
                                    </p:anim>
                                    <p:set>
                                      <p:cBhvr>
                                        <p:cTn id="18" dur="1" fill="hold">
                                          <p:stCondLst>
                                            <p:cond delay="1000"/>
                                          </p:stCondLst>
                                        </p:cTn>
                                        <p:tgtEl>
                                          <p:spTgt spid="54"/>
                                        </p:tgtEl>
                                        <p:attrNameLst>
                                          <p:attrName>style.visibility</p:attrName>
                                        </p:attrNameLst>
                                      </p:cBhvr>
                                      <p:to>
                                        <p:strVal val="hidden"/>
                                      </p:to>
                                    </p:set>
                                  </p:childTnLst>
                                </p:cTn>
                              </p:par>
                              <p:par>
                                <p:cTn id="19" presetID="2" presetClass="entr" presetSubtype="8"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1000"/>
                                        <p:tgtEl>
                                          <p:spTgt spid="56"/>
                                        </p:tgtEl>
                                        <p:attrNameLst>
                                          <p:attrName>ppt_x</p:attrName>
                                        </p:attrNameLst>
                                      </p:cBhvr>
                                      <p:tavLst>
                                        <p:tav tm="0">
                                          <p:val>
                                            <p:strVal val="#ppt_x-1"/>
                                          </p:val>
                                        </p:tav>
                                        <p:tav tm="100000">
                                          <p:val>
                                            <p:strVal val="#ppt_x"/>
                                          </p:val>
                                        </p:tav>
                                      </p:tavLst>
                                    </p:anim>
                                  </p:childTnLst>
                                </p:cTn>
                              </p:par>
                              <p:par>
                                <p:cTn id="22" presetID="2" presetClass="entr" presetSubtype="8"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1000"/>
                                        <p:tgtEl>
                                          <p:spTgt spid="5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36725" y="274650"/>
            <a:ext cx="5095500" cy="1143000"/>
          </a:xfrm>
          <a:prstGeom prst="rect">
            <a:avLst/>
          </a:prstGeom>
        </p:spPr>
        <p:txBody>
          <a:bodyPr lIns="91425" tIns="91425" rIns="91425" bIns="91425" anchor="b" anchorCtr="0">
            <a:noAutofit/>
          </a:bodyPr>
          <a:lstStyle/>
          <a:p>
            <a:pPr lvl="0" rtl="0">
              <a:buNone/>
            </a:pPr>
            <a:r>
              <a:rPr lang="en">
                <a:latin typeface="Calibri"/>
                <a:ea typeface="Calibri"/>
                <a:cs typeface="Calibri"/>
                <a:sym typeface="Calibri"/>
              </a:rPr>
              <a:t>Teacher Recommendations</a:t>
            </a:r>
          </a:p>
        </p:txBody>
      </p:sp>
      <p:sp>
        <p:nvSpPr>
          <p:cNvPr id="79" name="Shape 79"/>
          <p:cNvSpPr txBox="1"/>
          <p:nvPr/>
        </p:nvSpPr>
        <p:spPr>
          <a:xfrm>
            <a:off x="839225" y="1822675"/>
            <a:ext cx="4090499" cy="911399"/>
          </a:xfrm>
          <a:prstGeom prst="rect">
            <a:avLst/>
          </a:prstGeom>
          <a:noFill/>
        </p:spPr>
        <p:txBody>
          <a:bodyPr lIns="91425" tIns="91425" rIns="91425" bIns="91425" anchor="t" anchorCtr="0">
            <a:noAutofit/>
          </a:bodyPr>
          <a:lstStyle/>
          <a:p>
            <a:pPr lvl="0" rtl="0">
              <a:buNone/>
            </a:pPr>
            <a:r>
              <a:rPr lang="en" u="sng">
                <a:solidFill>
                  <a:schemeClr val="hlink"/>
                </a:solidFill>
                <a:latin typeface="Calibri"/>
                <a:ea typeface="Calibri"/>
                <a:cs typeface="Calibri"/>
                <a:sym typeface="Calibri"/>
                <a:hlinkClick r:id="rId3"/>
              </a:rPr>
              <a:t>UGA Teacher Recommendation Form</a:t>
            </a:r>
          </a:p>
        </p:txBody>
      </p:sp>
      <p:sp>
        <p:nvSpPr>
          <p:cNvPr id="80" name="Shape 80"/>
          <p:cNvSpPr txBox="1"/>
          <p:nvPr/>
        </p:nvSpPr>
        <p:spPr>
          <a:xfrm>
            <a:off x="457200" y="2734075"/>
            <a:ext cx="4472400" cy="3804600"/>
          </a:xfrm>
          <a:prstGeom prst="rect">
            <a:avLst/>
          </a:prstGeom>
          <a:noFill/>
        </p:spPr>
        <p:txBody>
          <a:bodyPr lIns="91425" tIns="91425" rIns="91425" bIns="91425" anchor="t" anchorCtr="0">
            <a:noAutofit/>
          </a:bodyPr>
          <a:lstStyle/>
          <a:p>
            <a:pPr marL="457200" lvl="0" indent="-342900" rtl="0">
              <a:lnSpc>
                <a:spcPct val="150000"/>
              </a:lnSpc>
              <a:buClr>
                <a:srgbClr val="000000"/>
              </a:buClr>
              <a:buSzPct val="166666"/>
              <a:buFont typeface="Arial"/>
              <a:buChar char="•"/>
            </a:pPr>
            <a:r>
              <a:rPr lang="en" sz="1800" dirty="0">
                <a:latin typeface="Calibri"/>
                <a:ea typeface="Calibri"/>
                <a:cs typeface="Calibri"/>
                <a:sym typeface="Calibri"/>
              </a:rPr>
              <a:t>Make sure the student has applied</a:t>
            </a:r>
          </a:p>
          <a:p>
            <a:pPr marL="457200" lvl="0" indent="-342900" rtl="0">
              <a:lnSpc>
                <a:spcPct val="150000"/>
              </a:lnSpc>
              <a:buClr>
                <a:srgbClr val="000000"/>
              </a:buClr>
              <a:buSzPct val="166666"/>
              <a:buFont typeface="Arial"/>
              <a:buChar char="•"/>
            </a:pPr>
            <a:r>
              <a:rPr lang="en" sz="1800" dirty="0">
                <a:latin typeface="Calibri"/>
                <a:ea typeface="Calibri"/>
                <a:cs typeface="Calibri"/>
                <a:sym typeface="Calibri"/>
              </a:rPr>
              <a:t>Junior or Senior year teachers</a:t>
            </a:r>
          </a:p>
          <a:p>
            <a:pPr marL="457200" lvl="0" indent="-342900" rtl="0">
              <a:lnSpc>
                <a:spcPct val="150000"/>
              </a:lnSpc>
              <a:buClr>
                <a:srgbClr val="000000"/>
              </a:buClr>
              <a:buSzPct val="166666"/>
              <a:buFont typeface="Arial"/>
              <a:buChar char="•"/>
            </a:pPr>
            <a:r>
              <a:rPr lang="en" sz="1800" dirty="0">
                <a:latin typeface="Calibri"/>
                <a:ea typeface="Calibri"/>
                <a:cs typeface="Calibri"/>
                <a:sym typeface="Calibri"/>
              </a:rPr>
              <a:t>Teachers from academic classroom</a:t>
            </a:r>
          </a:p>
          <a:p>
            <a:pPr marL="457200" lvl="0" indent="-342900" rtl="0">
              <a:lnSpc>
                <a:spcPct val="150000"/>
              </a:lnSpc>
              <a:buClr>
                <a:srgbClr val="000000"/>
              </a:buClr>
              <a:buSzPct val="166666"/>
              <a:buFont typeface="Arial"/>
              <a:buChar char="•"/>
            </a:pPr>
            <a:r>
              <a:rPr lang="en" sz="1800" dirty="0">
                <a:latin typeface="Calibri"/>
                <a:ea typeface="Calibri"/>
                <a:cs typeface="Calibri"/>
                <a:sym typeface="Calibri"/>
              </a:rPr>
              <a:t>1 to 2 recommendation letters</a:t>
            </a:r>
          </a:p>
          <a:p>
            <a:pPr marL="457200" lvl="0" indent="-342900" rtl="0">
              <a:lnSpc>
                <a:spcPct val="150000"/>
              </a:lnSpc>
              <a:buClr>
                <a:srgbClr val="000000"/>
              </a:buClr>
              <a:buSzPct val="166666"/>
              <a:buFont typeface="Arial"/>
              <a:buChar char="•"/>
            </a:pPr>
            <a:r>
              <a:rPr lang="en" sz="1800" dirty="0">
                <a:latin typeface="Calibri"/>
                <a:ea typeface="Calibri"/>
                <a:cs typeface="Calibri"/>
                <a:sym typeface="Calibri"/>
              </a:rPr>
              <a:t>Classroom </a:t>
            </a:r>
            <a:r>
              <a:rPr lang="en" sz="1800" dirty="0" smtClean="0">
                <a:latin typeface="Calibri"/>
                <a:ea typeface="Calibri"/>
                <a:cs typeface="Calibri"/>
                <a:sym typeface="Calibri"/>
              </a:rPr>
              <a:t>setting</a:t>
            </a:r>
          </a:p>
          <a:p>
            <a:pPr marL="457200" lvl="0" indent="-342900" rtl="0">
              <a:lnSpc>
                <a:spcPct val="150000"/>
              </a:lnSpc>
              <a:buClr>
                <a:srgbClr val="000000"/>
              </a:buClr>
              <a:buSzPct val="166666"/>
              <a:buFont typeface="Arial"/>
              <a:buChar char="•"/>
            </a:pPr>
            <a:r>
              <a:rPr lang="en" sz="1800" dirty="0" smtClean="0">
                <a:latin typeface="Calibri"/>
                <a:ea typeface="Calibri"/>
                <a:cs typeface="Calibri"/>
                <a:sym typeface="Calibri"/>
              </a:rPr>
              <a:t>Add a copy of resume to teachers</a:t>
            </a:r>
            <a:endParaRPr lang="en" sz="1800" dirty="0">
              <a:latin typeface="Calibri"/>
              <a:ea typeface="Calibri"/>
              <a:cs typeface="Calibri"/>
              <a:sym typeface="Calibri"/>
            </a:endParaRPr>
          </a:p>
        </p:txBody>
      </p:sp>
      <p:sp>
        <p:nvSpPr>
          <p:cNvPr id="81" name="Shape 81"/>
          <p:cNvSpPr/>
          <p:nvPr/>
        </p:nvSpPr>
        <p:spPr>
          <a:xfrm>
            <a:off x="5432225" y="109449"/>
            <a:ext cx="3301974" cy="2172225"/>
          </a:xfrm>
          <a:prstGeom prst="rect">
            <a:avLst/>
          </a:prstGeom>
          <a:blipFill>
            <a:blip r:embed="rId4"/>
            <a:stretch>
              <a:fillRect/>
            </a:stretch>
          </a:blipFill>
          <a:ln>
            <a:noFill/>
          </a:ln>
        </p:spPr>
      </p:sp>
      <p:sp>
        <p:nvSpPr>
          <p:cNvPr id="82" name="Shape 82"/>
          <p:cNvSpPr/>
          <p:nvPr/>
        </p:nvSpPr>
        <p:spPr>
          <a:xfrm>
            <a:off x="5432225" y="2392050"/>
            <a:ext cx="3301975" cy="2172225"/>
          </a:xfrm>
          <a:prstGeom prst="rect">
            <a:avLst/>
          </a:prstGeom>
          <a:blipFill>
            <a:blip r:embed="rId5"/>
            <a:stretch>
              <a:fillRect/>
            </a:stretch>
          </a:blipFill>
          <a:ln>
            <a:noFill/>
          </a:ln>
        </p:spPr>
      </p:sp>
      <p:sp>
        <p:nvSpPr>
          <p:cNvPr id="83" name="Shape 83"/>
          <p:cNvSpPr/>
          <p:nvPr/>
        </p:nvSpPr>
        <p:spPr>
          <a:xfrm>
            <a:off x="5432225" y="4674675"/>
            <a:ext cx="3301975" cy="2083050"/>
          </a:xfrm>
          <a:prstGeom prst="rect">
            <a:avLst/>
          </a:prstGeom>
          <a:blipFill>
            <a:blip r:embed="rId6"/>
            <a:stretch>
              <a:fillRect/>
            </a:stretch>
          </a:blipFill>
          <a:ln>
            <a:noFill/>
          </a:ln>
        </p:spPr>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latin typeface="Calibri"/>
                <a:ea typeface="Calibri"/>
                <a:cs typeface="Calibri"/>
                <a:sym typeface="Calibri"/>
              </a:rPr>
              <a:t>Resources</a:t>
            </a:r>
          </a:p>
        </p:txBody>
      </p:sp>
      <p:sp>
        <p:nvSpPr>
          <p:cNvPr id="89" name="Shape 8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298450" rtl="0">
              <a:lnSpc>
                <a:spcPct val="115000"/>
              </a:lnSpc>
              <a:spcBef>
                <a:spcPts val="0"/>
              </a:spcBef>
              <a:buClr>
                <a:srgbClr val="000000"/>
              </a:buClr>
              <a:buSzPct val="183333"/>
              <a:buFont typeface="Arial"/>
              <a:buChar char="•"/>
            </a:pPr>
            <a:r>
              <a:rPr lang="en" sz="1000">
                <a:solidFill>
                  <a:srgbClr val="000000"/>
                </a:solidFill>
              </a:rPr>
              <a:t>Adjectives and Phrases</a:t>
            </a:r>
          </a:p>
          <a:p>
            <a:pPr marL="914400" lvl="1" indent="-298450" rtl="0">
              <a:lnSpc>
                <a:spcPct val="115000"/>
              </a:lnSpc>
              <a:spcBef>
                <a:spcPts val="0"/>
              </a:spcBef>
              <a:buClr>
                <a:srgbClr val="000000"/>
              </a:buClr>
              <a:buSzPct val="110000"/>
              <a:buFont typeface="Courier New"/>
              <a:buChar char="o"/>
            </a:pPr>
            <a:r>
              <a:rPr lang="en" sz="1000" u="sng">
                <a:solidFill>
                  <a:srgbClr val="000000"/>
                </a:solidFill>
                <a:hlinkClick r:id="rId3"/>
              </a:rPr>
              <a:t>https://docs.google.com/a/rutgersprep.org/document/d/1EtJTFivkKfxLDS3XzImYadAQIKX9Xy4hcKg6oAyXss8/edit?hl=en_US&amp;ndplr=1&amp;pli=1</a:t>
            </a:r>
          </a:p>
          <a:p>
            <a:pPr marL="457200" lvl="0" indent="-298450" rtl="0">
              <a:lnSpc>
                <a:spcPct val="115000"/>
              </a:lnSpc>
              <a:spcBef>
                <a:spcPts val="0"/>
              </a:spcBef>
              <a:buClr>
                <a:srgbClr val="000000"/>
              </a:buClr>
              <a:buSzPct val="183333"/>
              <a:buFont typeface="Arial"/>
              <a:buChar char="•"/>
            </a:pPr>
            <a:r>
              <a:rPr lang="en" sz="1000">
                <a:solidFill>
                  <a:srgbClr val="000000"/>
                </a:solidFill>
              </a:rPr>
              <a:t>5 principles for effective letters</a:t>
            </a:r>
          </a:p>
          <a:p>
            <a:pPr marL="914400" lvl="1" indent="-298450" rtl="0">
              <a:lnSpc>
                <a:spcPct val="115000"/>
              </a:lnSpc>
              <a:spcBef>
                <a:spcPts val="0"/>
              </a:spcBef>
              <a:buClr>
                <a:srgbClr val="000000"/>
              </a:buClr>
              <a:buSzPct val="110000"/>
              <a:buFont typeface="Courier New"/>
              <a:buChar char="o"/>
            </a:pPr>
            <a:r>
              <a:rPr lang="en" sz="1000" u="sng">
                <a:solidFill>
                  <a:srgbClr val="000000"/>
                </a:solidFill>
                <a:hlinkClick r:id="rId4"/>
              </a:rPr>
              <a:t>http://chronicle.com/blogs/profhacker/reader-response-roundup-5-principles-for-writing-effective-letters-of-recommendation-for-grad-school-applicants/29621</a:t>
            </a:r>
          </a:p>
          <a:p>
            <a:pPr marL="457200" lvl="0" indent="-298450" rtl="0">
              <a:lnSpc>
                <a:spcPct val="115000"/>
              </a:lnSpc>
              <a:spcBef>
                <a:spcPts val="0"/>
              </a:spcBef>
              <a:buClr>
                <a:srgbClr val="000000"/>
              </a:buClr>
              <a:buSzPct val="183333"/>
              <a:buFont typeface="Arial"/>
              <a:buChar char="•"/>
            </a:pPr>
            <a:r>
              <a:rPr lang="en" sz="1000">
                <a:solidFill>
                  <a:srgbClr val="000000"/>
                </a:solidFill>
              </a:rPr>
              <a:t>Request for rec letters</a:t>
            </a:r>
          </a:p>
          <a:p>
            <a:pPr marL="914400" lvl="1" indent="-298450" rtl="0">
              <a:lnSpc>
                <a:spcPct val="115000"/>
              </a:lnSpc>
              <a:spcBef>
                <a:spcPts val="0"/>
              </a:spcBef>
              <a:buClr>
                <a:srgbClr val="000000"/>
              </a:buClr>
              <a:buSzPct val="110000"/>
              <a:buFont typeface="Courier New"/>
              <a:buChar char="o"/>
            </a:pPr>
            <a:r>
              <a:rPr lang="en" sz="1000" u="sng">
                <a:solidFill>
                  <a:srgbClr val="000000"/>
                </a:solidFill>
                <a:hlinkClick r:id="rId5"/>
              </a:rPr>
              <a:t>http://georgehwilliams.pbworks.com/w/page/14266825/Letters%20of%20recommendation</a:t>
            </a:r>
          </a:p>
          <a:p>
            <a:pPr marL="457200" lvl="0" indent="-298450" rtl="0">
              <a:lnSpc>
                <a:spcPct val="115000"/>
              </a:lnSpc>
              <a:spcBef>
                <a:spcPts val="0"/>
              </a:spcBef>
              <a:buClr>
                <a:srgbClr val="000000"/>
              </a:buClr>
              <a:buSzPct val="183333"/>
              <a:buFont typeface="Arial"/>
              <a:buChar char="•"/>
            </a:pPr>
            <a:r>
              <a:rPr lang="en" sz="1000">
                <a:solidFill>
                  <a:srgbClr val="000000"/>
                </a:solidFill>
              </a:rPr>
              <a:t>How to write good letter:</a:t>
            </a:r>
          </a:p>
          <a:p>
            <a:pPr marL="914400" lvl="1" indent="-298450" rtl="0">
              <a:lnSpc>
                <a:spcPct val="115000"/>
              </a:lnSpc>
              <a:spcBef>
                <a:spcPts val="0"/>
              </a:spcBef>
              <a:buClr>
                <a:srgbClr val="000000"/>
              </a:buClr>
              <a:buSzPct val="110000"/>
              <a:buFont typeface="Courier New"/>
              <a:buChar char="o"/>
            </a:pPr>
            <a:r>
              <a:rPr lang="en" sz="1000" u="sng">
                <a:solidFill>
                  <a:srgbClr val="000000"/>
                </a:solidFill>
                <a:hlinkClick r:id="rId6"/>
              </a:rPr>
              <a:t>http://chronicle.com/article/How-to-Write-a-Good/45944/</a:t>
            </a:r>
          </a:p>
          <a:p>
            <a:pPr marL="457200" lvl="0" indent="-298450" rtl="0">
              <a:lnSpc>
                <a:spcPct val="115000"/>
              </a:lnSpc>
              <a:spcBef>
                <a:spcPts val="0"/>
              </a:spcBef>
              <a:buClr>
                <a:srgbClr val="000000"/>
              </a:buClr>
              <a:buSzPct val="183333"/>
              <a:buFont typeface="Arial"/>
              <a:buChar char="•"/>
            </a:pPr>
            <a:r>
              <a:rPr lang="en" sz="1000">
                <a:solidFill>
                  <a:srgbClr val="000000"/>
                </a:solidFill>
              </a:rPr>
              <a:t>Hamilton.edu</a:t>
            </a:r>
          </a:p>
          <a:p>
            <a:pPr marL="914400" lvl="1" indent="-298450" rtl="0">
              <a:lnSpc>
                <a:spcPct val="115000"/>
              </a:lnSpc>
              <a:spcBef>
                <a:spcPts val="0"/>
              </a:spcBef>
              <a:buClr>
                <a:srgbClr val="000000"/>
              </a:buClr>
              <a:buSzPct val="110000"/>
              <a:buFont typeface="Courier New"/>
              <a:buChar char="o"/>
            </a:pPr>
            <a:r>
              <a:rPr lang="en" sz="1000" u="sng">
                <a:solidFill>
                  <a:srgbClr val="000000"/>
                </a:solidFill>
                <a:hlinkClick r:id="rId7"/>
              </a:rPr>
              <a:t>http://www.hamilton.edu/admission/counselors/hamilton-tips-for-writing-college-letters-of-recommendation</a:t>
            </a:r>
          </a:p>
          <a:p>
            <a:pPr marL="457200" lvl="0" indent="-298450" rtl="0">
              <a:lnSpc>
                <a:spcPct val="115000"/>
              </a:lnSpc>
              <a:spcBef>
                <a:spcPts val="0"/>
              </a:spcBef>
              <a:buClr>
                <a:srgbClr val="000000"/>
              </a:buClr>
              <a:buSzPct val="183333"/>
              <a:buFont typeface="Arial"/>
              <a:buChar char="•"/>
            </a:pPr>
            <a:r>
              <a:rPr lang="en" sz="1000">
                <a:solidFill>
                  <a:srgbClr val="000000"/>
                </a:solidFill>
              </a:rPr>
              <a:t>MIT</a:t>
            </a:r>
          </a:p>
          <a:p>
            <a:pPr marL="914400" lvl="1" indent="-298450" rtl="0">
              <a:lnSpc>
                <a:spcPct val="115000"/>
              </a:lnSpc>
              <a:spcBef>
                <a:spcPts val="0"/>
              </a:spcBef>
              <a:buClr>
                <a:srgbClr val="000000"/>
              </a:buClr>
              <a:buSzPct val="110000"/>
              <a:buFont typeface="Courier New"/>
              <a:buChar char="o"/>
            </a:pPr>
            <a:r>
              <a:rPr lang="en" sz="1000" u="sng">
                <a:solidFill>
                  <a:srgbClr val="000000"/>
                </a:solidFill>
                <a:hlinkClick r:id="rId8"/>
              </a:rPr>
              <a:t>http://mitadmissions.org/apply/prepare/writingrecs</a:t>
            </a:r>
          </a:p>
          <a:p>
            <a:pPr marL="457200" lvl="0" indent="-298450" rtl="0">
              <a:lnSpc>
                <a:spcPct val="115000"/>
              </a:lnSpc>
              <a:spcBef>
                <a:spcPts val="0"/>
              </a:spcBef>
              <a:buClr>
                <a:srgbClr val="000000"/>
              </a:buClr>
              <a:buSzPct val="183333"/>
              <a:buFont typeface="Arial"/>
              <a:buChar char="•"/>
            </a:pPr>
            <a:r>
              <a:rPr lang="en" sz="1000">
                <a:solidFill>
                  <a:srgbClr val="000000"/>
                </a:solidFill>
              </a:rPr>
              <a:t>WACAC info:	</a:t>
            </a:r>
          </a:p>
          <a:p>
            <a:pPr marL="914400" lvl="1" indent="-298450" rtl="0">
              <a:lnSpc>
                <a:spcPct val="115000"/>
              </a:lnSpc>
              <a:spcBef>
                <a:spcPts val="0"/>
              </a:spcBef>
              <a:buClr>
                <a:srgbClr val="000000"/>
              </a:buClr>
              <a:buSzPct val="110000"/>
              <a:buFont typeface="Courier New"/>
              <a:buChar char="o"/>
            </a:pPr>
            <a:r>
              <a:rPr lang="en" sz="1000" u="sng">
                <a:solidFill>
                  <a:srgbClr val="000000"/>
                </a:solidFill>
                <a:hlinkClick r:id="rId9"/>
              </a:rPr>
              <a:t>http://wacac.org/hstool</a:t>
            </a:r>
          </a:p>
          <a:p>
            <a:pPr marL="457200" lvl="0" indent="-298450" rtl="0">
              <a:lnSpc>
                <a:spcPct val="115000"/>
              </a:lnSpc>
              <a:spcBef>
                <a:spcPts val="0"/>
              </a:spcBef>
              <a:buClr>
                <a:srgbClr val="000000"/>
              </a:buClr>
              <a:buSzPct val="183333"/>
              <a:buFont typeface="Arial"/>
              <a:buChar char="•"/>
            </a:pPr>
            <a:r>
              <a:rPr lang="en" sz="1000">
                <a:solidFill>
                  <a:srgbClr val="000000"/>
                </a:solidFill>
              </a:rPr>
              <a:t>NACAC student essay writing tips</a:t>
            </a:r>
          </a:p>
          <a:p>
            <a:pPr marL="914400" lvl="1" indent="-298450" rtl="0">
              <a:lnSpc>
                <a:spcPct val="115000"/>
              </a:lnSpc>
              <a:spcBef>
                <a:spcPts val="0"/>
              </a:spcBef>
              <a:buClr>
                <a:srgbClr val="000000"/>
              </a:buClr>
              <a:buSzPct val="110000"/>
              <a:buFont typeface="Courier New"/>
              <a:buChar char="o"/>
            </a:pPr>
            <a:r>
              <a:rPr lang="en" sz="1000" u="sng">
                <a:solidFill>
                  <a:srgbClr val="000000"/>
                </a:solidFill>
                <a:hlinkClick r:id="rId10"/>
              </a:rPr>
              <a:t>http://www.nacacnet.org/studentinfo/articles/Pages/Top-Ten-Tips-for-Writing-a-College-Essay-.aspx</a:t>
            </a:r>
          </a:p>
          <a:p>
            <a:pPr marL="457200" lvl="0" indent="-298450" rtl="0">
              <a:lnSpc>
                <a:spcPct val="115000"/>
              </a:lnSpc>
              <a:spcBef>
                <a:spcPts val="0"/>
              </a:spcBef>
              <a:buClr>
                <a:srgbClr val="000000"/>
              </a:buClr>
              <a:buSzPct val="183333"/>
              <a:buFont typeface="Arial"/>
              <a:buChar char="•"/>
            </a:pPr>
            <a:r>
              <a:rPr lang="en" sz="1000">
                <a:solidFill>
                  <a:srgbClr val="000000"/>
                </a:solidFill>
              </a:rPr>
              <a:t>2012 NACAC presentation: Why Good Students Write Bad Essays</a:t>
            </a:r>
          </a:p>
          <a:p>
            <a:pPr marL="914400" lvl="1" indent="-298450" rtl="0">
              <a:lnSpc>
                <a:spcPct val="115000"/>
              </a:lnSpc>
              <a:spcBef>
                <a:spcPts val="0"/>
              </a:spcBef>
              <a:buClr>
                <a:srgbClr val="000000"/>
              </a:buClr>
              <a:buSzPct val="110000"/>
              <a:buFont typeface="Courier New"/>
              <a:buChar char="o"/>
            </a:pPr>
            <a:r>
              <a:rPr lang="en" sz="1000" u="sng">
                <a:solidFill>
                  <a:srgbClr val="1155CC"/>
                </a:solidFill>
                <a:hlinkClick r:id="rId11"/>
              </a:rPr>
              <a:t>http://www.nacacnet.org/events/2012/session-archives/Documents/2008%20Documents/C306.pdf</a:t>
            </a:r>
          </a:p>
          <a:p>
            <a:pPr marL="457200" lvl="0" indent="-298450" rtl="0">
              <a:lnSpc>
                <a:spcPct val="115000"/>
              </a:lnSpc>
              <a:spcBef>
                <a:spcPts val="0"/>
              </a:spcBef>
              <a:buClr>
                <a:srgbClr val="000000"/>
              </a:buClr>
              <a:buSzPct val="183333"/>
              <a:buFont typeface="Arial"/>
              <a:buChar char="•"/>
            </a:pPr>
            <a:r>
              <a:rPr lang="en" sz="1000">
                <a:solidFill>
                  <a:srgbClr val="000000"/>
                </a:solidFill>
              </a:rPr>
              <a:t>College Essay Advisors</a:t>
            </a:r>
          </a:p>
          <a:p>
            <a:pPr marL="914400" lvl="1" indent="-298450" rtl="0">
              <a:lnSpc>
                <a:spcPct val="115000"/>
              </a:lnSpc>
              <a:spcBef>
                <a:spcPts val="0"/>
              </a:spcBef>
              <a:buClr>
                <a:srgbClr val="000000"/>
              </a:buClr>
              <a:buSzPct val="110000"/>
              <a:buFont typeface="Courier New"/>
              <a:buChar char="o"/>
            </a:pPr>
            <a:r>
              <a:rPr lang="en" sz="1000" u="sng">
                <a:solidFill>
                  <a:srgbClr val="1155CC"/>
                </a:solidFill>
                <a:hlinkClick r:id="rId12"/>
              </a:rPr>
              <a:t>http://www.collegeessayadvisors.com/portfolio-items/the-state-of-admissions-in-2013/</a:t>
            </a:r>
          </a:p>
          <a:p>
            <a:endParaRPr lang="en" sz="1000" u="sng">
              <a:solidFill>
                <a:srgbClr val="1155CC"/>
              </a:solidFill>
              <a:hlinkClick r:id="rId12"/>
            </a:endParaRP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714</Words>
  <Application>Microsoft Macintosh PowerPoint</Application>
  <PresentationFormat>On-screen Show (4:3)</PresentationFormat>
  <Paragraphs>77</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
      <vt:lpstr>Georgia College Advising Corps</vt:lpstr>
      <vt:lpstr>Student Essays UGA Counselor Perspective</vt:lpstr>
      <vt:lpstr>Student Essays</vt:lpstr>
      <vt:lpstr>PowerPoint Presentation</vt:lpstr>
      <vt:lpstr>Teacher Recommendations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College Advising Corps</dc:title>
  <dc:creator>ihe</dc:creator>
  <cp:lastModifiedBy>Tenisha Peterson</cp:lastModifiedBy>
  <cp:revision>4</cp:revision>
  <dcterms:modified xsi:type="dcterms:W3CDTF">2013-09-02T19:16:31Z</dcterms:modified>
</cp:coreProperties>
</file>